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79" r:id="rId5"/>
    <p:sldId id="264" r:id="rId6"/>
    <p:sldId id="259" r:id="rId7"/>
    <p:sldId id="277" r:id="rId8"/>
    <p:sldId id="278" r:id="rId9"/>
    <p:sldId id="276" r:id="rId10"/>
    <p:sldId id="280" r:id="rId11"/>
    <p:sldId id="258" r:id="rId12"/>
    <p:sldId id="285" r:id="rId13"/>
    <p:sldId id="262" r:id="rId14"/>
    <p:sldId id="271" r:id="rId15"/>
    <p:sldId id="272" r:id="rId16"/>
    <p:sldId id="274" r:id="rId17"/>
    <p:sldId id="275" r:id="rId18"/>
    <p:sldId id="273" r:id="rId19"/>
    <p:sldId id="281" r:id="rId20"/>
    <p:sldId id="282" r:id="rId21"/>
    <p:sldId id="283" r:id="rId22"/>
    <p:sldId id="261" r:id="rId23"/>
    <p:sldId id="284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 varScale="1">
        <p:scale>
          <a:sx n="70" d="100"/>
          <a:sy n="70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17F0F3A-606D-48A4-8071-69CC4B5DA40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ADA5D5-E9AB-4AF1-93A5-0D6F621E2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0F3A-606D-48A4-8071-69CC4B5DA40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A5D5-E9AB-4AF1-93A5-0D6F621E2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0F3A-606D-48A4-8071-69CC4B5DA40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A5D5-E9AB-4AF1-93A5-0D6F621E2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0F3A-606D-48A4-8071-69CC4B5DA40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A5D5-E9AB-4AF1-93A5-0D6F621E2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0F3A-606D-48A4-8071-69CC4B5DA40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A5D5-E9AB-4AF1-93A5-0D6F621E2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0F3A-606D-48A4-8071-69CC4B5DA40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A5D5-E9AB-4AF1-93A5-0D6F621E2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7F0F3A-606D-48A4-8071-69CC4B5DA40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ADA5D5-E9AB-4AF1-93A5-0D6F621E2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17F0F3A-606D-48A4-8071-69CC4B5DA40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3ADA5D5-E9AB-4AF1-93A5-0D6F621E2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0F3A-606D-48A4-8071-69CC4B5DA40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A5D5-E9AB-4AF1-93A5-0D6F621E2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0F3A-606D-48A4-8071-69CC4B5DA40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A5D5-E9AB-4AF1-93A5-0D6F621E2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0F3A-606D-48A4-8071-69CC4B5DA40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A5D5-E9AB-4AF1-93A5-0D6F621E2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17F0F3A-606D-48A4-8071-69CC4B5DA40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3ADA5D5-E9AB-4AF1-93A5-0D6F621E2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randmcnally.com/pages/landing/%20hours-of-service-electronic-logbook-fleet-management-solution/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randmcnally.com/pages/landing/%20fleet-management-solution-to-help-improve-driver-safety/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randmcnally.com/pages/landing/trucking-innovation-and-fleet-management-solutions/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randmcnally.com/product/tnd-760?utm_source=CTNews14&amp;utm_medium=newslp&amp;utm_content=Article1&amp;utm_campaign=CTNew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randmcnally.com/product/hd-10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randmcnally.com/product/hd-100-fleet-ap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EESDrKbkaWM&amp;feature=youtu.be" TargetMode="External"/><Relationship Id="rId4" Type="http://schemas.openxmlformats.org/officeDocument/2006/relationships/hyperlink" Target="http://www.youtube.com/watch?v=s1iiL4bE-Ag&amp;feature=youtu.b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ndmcnally.com/support/category/hd-100" TargetMode="External"/><Relationship Id="rId5" Type="http://schemas.openxmlformats.org/officeDocument/2006/relationships/image" Target="../media/image49.jpeg"/><Relationship Id="rId4" Type="http://schemas.openxmlformats.org/officeDocument/2006/relationships/hyperlink" Target="http://www.randmcnally.com/support/category/tnd-760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dmcnally.com/pages/landing/%20fleet-management-solution-to-help-improve-driver-safety/f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ndmcnally.com/pages/landing/%20hours-of-service-electronic-logbook-fleet-management-solution/f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What did I have my hands in at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Rand McNally?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Watch and see!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381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Collateral: Inside Sales &amp; Trade Shows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Picture 4" descr="Ryan Transportation Case Study_Mobile Co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3988759" cy="51816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6" name="Picture 5" descr="Freight Exchange Case Study_Mobile Co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1" y="1524000"/>
            <a:ext cx="4008288" cy="51816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Collateral: Retail POP</a:t>
            </a:r>
            <a:endParaRPr lang="en-US" sz="3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332326" cy="43243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6798">
            <a:off x="3034214" y="2201343"/>
            <a:ext cx="1630681" cy="37614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760 Broch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6425" y="1752600"/>
            <a:ext cx="1704975" cy="37528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Emails: Promotional</a:t>
            </a:r>
            <a:endParaRPr lang="en-US" sz="3000" dirty="0">
              <a:latin typeface="+mn-lt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152400" y="1600200"/>
            <a:ext cx="3840480" cy="3858312"/>
            <a:chOff x="2943225" y="1476927"/>
            <a:chExt cx="3840480" cy="385831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425" y="1476927"/>
              <a:ext cx="3383280" cy="385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2943225" y="2162727"/>
              <a:ext cx="731520" cy="73152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21.7% Open Rate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52800" y="1143000"/>
            <a:ext cx="5410200" cy="5274400"/>
            <a:chOff x="3533775" y="1039749"/>
            <a:chExt cx="5410200" cy="5274400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295" y="1039749"/>
              <a:ext cx="4297680" cy="527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>
              <a:off x="3533775" y="3010489"/>
              <a:ext cx="1219200" cy="924859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3.26% Click Rate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Email: Newsletters</a:t>
            </a:r>
            <a:endParaRPr lang="en-US" sz="300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" r="971"/>
          <a:stretch/>
        </p:blipFill>
        <p:spPr bwMode="auto">
          <a:xfrm>
            <a:off x="1173480" y="1454742"/>
            <a:ext cx="3017520" cy="3345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 descr="July CT New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86661" y="2133600"/>
            <a:ext cx="3947539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ugust CT Ne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5480" y="3429000"/>
            <a:ext cx="3017520" cy="3258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5000" y="1524000"/>
            <a:ext cx="3124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Average Open Rate: 20%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0784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Commercial Transportation News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838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Email: Newsletters &amp; Updates</a:t>
            </a:r>
            <a:endParaRPr lang="en-US" sz="3000" dirty="0">
              <a:latin typeface="+mn-lt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051520"/>
            <a:ext cx="2743200" cy="282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ustomer Email July 29 - Connect web portal upd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009363"/>
            <a:ext cx="2743200" cy="278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ustomer Email August 15 - Portal Outage Upd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128436"/>
            <a:ext cx="2743200" cy="257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38800" y="1219200"/>
            <a:ext cx="3124200" cy="381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Average Open Rate: 30%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990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Customer News Flash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2133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Customer Notifications</a:t>
            </a:r>
            <a:endParaRPr lang="en-US" b="1" dirty="0"/>
          </a:p>
        </p:txBody>
      </p:sp>
      <p:pic>
        <p:nvPicPr>
          <p:cNvPr id="11" name="Picture 10" descr="February Customer News Flash Screenshot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371600"/>
            <a:ext cx="3210538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Web/Landing Pages</a:t>
            </a:r>
            <a:endParaRPr lang="en-US" sz="3000" dirty="0">
              <a:latin typeface="+mn-lt"/>
            </a:endParaRPr>
          </a:p>
        </p:txBody>
      </p:sp>
      <p:pic>
        <p:nvPicPr>
          <p:cNvPr id="7" name="Picture 6" descr="HOS Landing Page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723900"/>
            <a:ext cx="4838700" cy="5905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1752600" y="2286000"/>
            <a:ext cx="2667000" cy="2057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0" y="2971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Click the image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for the full page!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Web/Landing Pages</a:t>
            </a:r>
            <a:endParaRPr lang="en-US" sz="3000" dirty="0">
              <a:latin typeface="+mn-lt"/>
            </a:endParaRPr>
          </a:p>
        </p:txBody>
      </p:sp>
      <p:pic>
        <p:nvPicPr>
          <p:cNvPr id="4" name="Picture 3" descr="Driver Safety - Navigation Landing Page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1925" y="941865"/>
            <a:ext cx="4562475" cy="55351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1676400" y="2514600"/>
            <a:ext cx="2667000" cy="2057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3276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Click the image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for the full page!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Web/Landing Pages</a:t>
            </a:r>
            <a:endParaRPr lang="en-US" sz="3000" dirty="0">
              <a:latin typeface="+mn-lt"/>
            </a:endParaRPr>
          </a:p>
        </p:txBody>
      </p:sp>
      <p:pic>
        <p:nvPicPr>
          <p:cNvPr id="4" name="Picture 3" descr="760-Innovation Landing Page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142999"/>
            <a:ext cx="4572000" cy="5438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1066800" y="2286000"/>
            <a:ext cx="2667000" cy="2057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Click the image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for the full page!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Web/Product Pages </a:t>
            </a:r>
            <a:endParaRPr lang="en-US" sz="3000" dirty="0">
              <a:latin typeface="+mn-lt"/>
            </a:endParaRPr>
          </a:p>
        </p:txBody>
      </p:sp>
      <p:pic>
        <p:nvPicPr>
          <p:cNvPr id="4" name="Picture 3" descr="TND 760 Product Page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371600"/>
            <a:ext cx="5943600" cy="520415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57200" y="2286000"/>
            <a:ext cx="2667000" cy="2057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971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Click the image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for the full page!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Web/Product Pages </a:t>
            </a:r>
            <a:endParaRPr lang="en-US" sz="3000" dirty="0">
              <a:latin typeface="+mn-lt"/>
            </a:endParaRPr>
          </a:p>
        </p:txBody>
      </p:sp>
      <p:pic>
        <p:nvPicPr>
          <p:cNvPr id="5" name="Picture 4" descr="TPC 7600 Product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672" y="1219200"/>
            <a:ext cx="6752600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971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Click the image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for the full page!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The Deets 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8001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At Rand McNally I </a:t>
            </a:r>
            <a:r>
              <a:rPr lang="en-US" b="1" dirty="0" smtClean="0"/>
              <a:t>worked closely with a variety of cross-functional teams </a:t>
            </a:r>
            <a:r>
              <a:rPr lang="en-US" dirty="0" smtClean="0"/>
              <a:t>on just about </a:t>
            </a:r>
            <a:r>
              <a:rPr lang="en-US" b="1" dirty="0" smtClean="0"/>
              <a:t>everything</a:t>
            </a:r>
            <a:r>
              <a:rPr lang="en-US" dirty="0" smtClean="0"/>
              <a:t> having to do with our </a:t>
            </a:r>
            <a:r>
              <a:rPr lang="en-US" b="1" dirty="0" smtClean="0"/>
              <a:t>commercial transportation/mobile communications business.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following presentation provides a </a:t>
            </a:r>
            <a:r>
              <a:rPr lang="en-US" b="1" dirty="0" smtClean="0"/>
              <a:t>quick snapshot </a:t>
            </a:r>
            <a:r>
              <a:rPr lang="en-US" dirty="0" smtClean="0"/>
              <a:t>of the range of projects I </a:t>
            </a:r>
            <a:r>
              <a:rPr lang="en-US" b="1" dirty="0" smtClean="0"/>
              <a:t>managed and contributed </a:t>
            </a:r>
            <a:r>
              <a:rPr lang="en-US" dirty="0" smtClean="0"/>
              <a:t>to. From marketing </a:t>
            </a:r>
            <a:r>
              <a:rPr lang="en-US" b="1" dirty="0" smtClean="0"/>
              <a:t>collateral </a:t>
            </a:r>
            <a:r>
              <a:rPr lang="en-US" dirty="0" smtClean="0"/>
              <a:t>and </a:t>
            </a:r>
            <a:r>
              <a:rPr lang="en-US" b="1" dirty="0" smtClean="0"/>
              <a:t>customer support </a:t>
            </a:r>
            <a:r>
              <a:rPr lang="en-US" dirty="0" smtClean="0"/>
              <a:t>materials, </a:t>
            </a:r>
            <a:r>
              <a:rPr lang="en-US" dirty="0" smtClean="0"/>
              <a:t>to </a:t>
            </a:r>
            <a:r>
              <a:rPr lang="en-US" b="1" dirty="0" smtClean="0"/>
              <a:t>advertising</a:t>
            </a:r>
            <a:r>
              <a:rPr lang="en-US" dirty="0" smtClean="0"/>
              <a:t>, </a:t>
            </a:r>
            <a:r>
              <a:rPr lang="en-US" b="1" dirty="0" smtClean="0"/>
              <a:t>email, product </a:t>
            </a:r>
            <a:r>
              <a:rPr lang="en-US" b="1" dirty="0" smtClean="0"/>
              <a:t>launches, trade shows </a:t>
            </a:r>
            <a:r>
              <a:rPr lang="en-US" dirty="0" smtClean="0"/>
              <a:t>and more, there</a:t>
            </a:r>
            <a:r>
              <a:rPr lang="en-US" dirty="0"/>
              <a:t> </a:t>
            </a:r>
            <a:r>
              <a:rPr lang="en-US" dirty="0" smtClean="0"/>
              <a:t>was always a lot going on!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Involvement includes: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Marketing Strategy &amp; Project Management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Copywriting, Content Management, Creative Direction &amp; Product  Messaging	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Branding &amp; Product Launches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sz="1000" dirty="0" smtClean="0"/>
          </a:p>
          <a:p>
            <a:r>
              <a:rPr lang="en-US" sz="1000" dirty="0" smtClean="0"/>
              <a:t>Please note that the materials included were </a:t>
            </a:r>
            <a:r>
              <a:rPr lang="en-US" sz="1000" b="1" dirty="0" smtClean="0"/>
              <a:t>not DESIGNED </a:t>
            </a:r>
            <a:r>
              <a:rPr lang="en-US" sz="1000" dirty="0" smtClean="0"/>
              <a:t>by me, and contribution varies by project.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Web/Product Pages </a:t>
            </a:r>
            <a:endParaRPr lang="en-US" sz="3000" dirty="0">
              <a:latin typeface="+mn-lt"/>
            </a:endParaRPr>
          </a:p>
        </p:txBody>
      </p:sp>
      <p:pic>
        <p:nvPicPr>
          <p:cNvPr id="4" name="Picture 3" descr="HD 100 Product Page_Retail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6143574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600" y="838200"/>
            <a:ext cx="2133600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HD 100 at Retail/B2C: Drivers, Owner Operators &amp; Small Fleets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41396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Click the image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for the full page!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Web/Product Pages </a:t>
            </a:r>
            <a:endParaRPr lang="en-US" sz="3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838200"/>
            <a:ext cx="22098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HD 100 for Medium to Large Fleets/B2B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HD 100 Product Page_Fleets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6364461" cy="54864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6019800" y="3429000"/>
            <a:ext cx="2667000" cy="1981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41396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Click the image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for the full page!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Video Scripting: Retail POP Kiosk</a:t>
            </a:r>
            <a:endParaRPr lang="en-US" sz="3000" dirty="0">
              <a:latin typeface="+mn-lt"/>
            </a:endParaRPr>
          </a:p>
        </p:txBody>
      </p:sp>
      <p:pic>
        <p:nvPicPr>
          <p:cNvPr id="4" name="Picture 3" descr="TND 760 Video for Retail POP Kio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4716008" cy="2590800"/>
          </a:xfrm>
          <a:prstGeom prst="rect">
            <a:avLst/>
          </a:prstGeom>
        </p:spPr>
      </p:pic>
      <p:pic>
        <p:nvPicPr>
          <p:cNvPr id="5" name="Picture 4" descr="HD 100 Video for Retail POP Kio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4114800"/>
            <a:ext cx="4624838" cy="2590800"/>
          </a:xfrm>
          <a:prstGeom prst="rect">
            <a:avLst/>
          </a:prstGeom>
        </p:spPr>
      </p:pic>
      <p:sp>
        <p:nvSpPr>
          <p:cNvPr id="6" name="Action Button: Forward or Next 5">
            <a:hlinkClick r:id="rId4" highlightClick="1"/>
          </p:cNvPr>
          <p:cNvSpPr/>
          <p:nvPr/>
        </p:nvSpPr>
        <p:spPr>
          <a:xfrm>
            <a:off x="2057400" y="2286000"/>
            <a:ext cx="810491" cy="685800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5" highlightClick="1"/>
          </p:cNvPr>
          <p:cNvSpPr/>
          <p:nvPr/>
        </p:nvSpPr>
        <p:spPr>
          <a:xfrm>
            <a:off x="6019800" y="5029200"/>
            <a:ext cx="872836" cy="685800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User Documentation</a:t>
            </a:r>
            <a:endParaRPr lang="en-US" sz="3000" dirty="0">
              <a:latin typeface="+mn-lt"/>
            </a:endParaRPr>
          </a:p>
        </p:txBody>
      </p:sp>
      <p:pic>
        <p:nvPicPr>
          <p:cNvPr id="4" name="Picture 3" descr="760 User Man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832" y="1600200"/>
            <a:ext cx="3541568" cy="2286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HD 100 Progressive User Manu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114800"/>
            <a:ext cx="3581400" cy="235005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TND 760 Install Guide_Panel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676400"/>
            <a:ext cx="3826550" cy="472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Customer Support</a:t>
            </a:r>
            <a:endParaRPr lang="en-US" sz="3000" dirty="0">
              <a:latin typeface="+mn-lt"/>
            </a:endParaRPr>
          </a:p>
        </p:txBody>
      </p:sp>
      <p:pic>
        <p:nvPicPr>
          <p:cNvPr id="4" name="Picture 3" descr="Mack Cable Installation Instruc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3026641" cy="3733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OBDII Converter Installation Instruc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971800"/>
            <a:ext cx="2590800" cy="338154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TND 760 FAQ Page on RM.com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762000"/>
            <a:ext cx="3733800" cy="300291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HD 100 FAQ Page on RM.com.jp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67716" y="2895600"/>
            <a:ext cx="3723884" cy="28956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Up Arrow 7"/>
          <p:cNvSpPr/>
          <p:nvPr/>
        </p:nvSpPr>
        <p:spPr>
          <a:xfrm>
            <a:off x="6033654" y="5562600"/>
            <a:ext cx="900545" cy="914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34200" y="5791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the image for the full page!</a:t>
            </a:r>
            <a:endParaRPr lang="en-US" b="1" dirty="0"/>
          </a:p>
        </p:txBody>
      </p:sp>
      <p:sp>
        <p:nvSpPr>
          <p:cNvPr id="10" name="Left Arrow 9"/>
          <p:cNvSpPr/>
          <p:nvPr/>
        </p:nvSpPr>
        <p:spPr>
          <a:xfrm>
            <a:off x="8153400" y="1905000"/>
            <a:ext cx="857250" cy="685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Thanks for tuning in!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Print Advertising: Trucking </a:t>
            </a:r>
            <a:endParaRPr lang="en-US" sz="3000" dirty="0">
              <a:latin typeface="+mn-lt"/>
            </a:endParaRPr>
          </a:p>
        </p:txBody>
      </p:sp>
      <p:pic>
        <p:nvPicPr>
          <p:cNvPr id="6" name="Picture 5" descr="TA Road King Full Page Ad_July-August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6161" y="1519659"/>
            <a:ext cx="3938239" cy="510974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6480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King Full Page Ad-November December Iss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1371600"/>
            <a:ext cx="3893881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Print &amp; Radio Advertising: Trucking </a:t>
            </a:r>
            <a:endParaRPr lang="en-US" sz="3000" dirty="0">
              <a:latin typeface="+mn-lt"/>
            </a:endParaRPr>
          </a:p>
        </p:txBody>
      </p:sp>
      <p:pic>
        <p:nvPicPr>
          <p:cNvPr id="6" name="Rand McNally TND 5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05600" y="3200400"/>
            <a:ext cx="762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2590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Dave Nemo Show</a:t>
            </a:r>
            <a:endParaRPr lang="en-US" b="1" dirty="0"/>
          </a:p>
        </p:txBody>
      </p:sp>
      <p:pic>
        <p:nvPicPr>
          <p:cNvPr id="8" name="Nemo February Half Month Spot - HD 100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705600" y="4267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1440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Print &amp; Online Advertising: Fleet Management  </a:t>
            </a:r>
            <a:endParaRPr lang="en-US" sz="30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81138"/>
            <a:ext cx="4999998" cy="339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Content Placeholder 3" descr="DES-294_TT_Banner_Ad_130826_AG_v1_8-26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924550"/>
            <a:ext cx="5029200" cy="857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Content Placeholder 3" descr="Transport Topics Ad April 2013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410200" y="1447800"/>
            <a:ext cx="3477149" cy="4525963"/>
          </a:xfrm>
          <a:ln>
            <a:solidFill>
              <a:schemeClr val="accent1"/>
            </a:solidFill>
          </a:ln>
        </p:spPr>
      </p:pic>
      <p:pic>
        <p:nvPicPr>
          <p:cNvPr id="10" name="Picture 9" descr="Transport Topics Executive Suite Banner Ad_6'24-6'30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953000"/>
            <a:ext cx="5029200" cy="857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92202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Collateral: Inside &amp; Outside Sales + Trade Shows </a:t>
            </a:r>
            <a:endParaRPr lang="en-US" sz="3000" dirty="0">
              <a:latin typeface="+mn-lt"/>
            </a:endParaRPr>
          </a:p>
        </p:txBody>
      </p:sp>
      <p:pic>
        <p:nvPicPr>
          <p:cNvPr id="4" name="Picture 3" descr="760 Sell Sheet Septem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599"/>
            <a:ext cx="2362200" cy="312928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760 7600 Comparison Sell Sheet Septemb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667000"/>
            <a:ext cx="2438400" cy="30454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onnect Web Portal Sell Sheet-Septemb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352800"/>
            <a:ext cx="2514600" cy="322835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304800"/>
            <a:ext cx="92202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Collateral: Inside &amp; Outside Sales + Trade Shows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Picture 4" descr="HD 100 Fleet Sales Sell Sheet_Sid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4051300" cy="5257800"/>
          </a:xfrm>
          <a:prstGeom prst="rect">
            <a:avLst/>
          </a:prstGeom>
        </p:spPr>
      </p:pic>
      <p:pic>
        <p:nvPicPr>
          <p:cNvPr id="6" name="Picture 5" descr="HD 100 Fleet Sales Sell Sheet_Sid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1" y="1295400"/>
            <a:ext cx="4038599" cy="5268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TA Trade Show Bag Drop Flyer_Sid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752599"/>
            <a:ext cx="3505200" cy="45347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TA Trade Show Bag Drop Flyer_Sid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1353" y="1752600"/>
            <a:ext cx="3523243" cy="45720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4488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Collateral: Inside &amp; Outside Sales + Trade Shows </a:t>
            </a:r>
            <a:endParaRPr lang="en-US" sz="3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Collateral: Inside Sales &amp; Trade Shows</a:t>
            </a:r>
            <a:endParaRPr lang="en-US" sz="3000" dirty="0">
              <a:latin typeface="+mn-lt"/>
            </a:endParaRPr>
          </a:p>
        </p:txBody>
      </p:sp>
      <p:pic>
        <p:nvPicPr>
          <p:cNvPr id="4" name="Picture 3" descr="IntelliRoute Sell Sh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2871129" cy="3505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Content Placeholder 4" descr="MileMaker Sell She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859578"/>
            <a:ext cx="2668385" cy="3312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MileMaker IntelliRoute Comparison Sell She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77" y="3505200"/>
            <a:ext cx="2705023" cy="3276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1020</TotalTime>
  <Words>323</Words>
  <Application>Microsoft Office PowerPoint</Application>
  <PresentationFormat>On-screen Show (4:3)</PresentationFormat>
  <Paragraphs>62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Georgia</vt:lpstr>
      <vt:lpstr>Trebuchet MS</vt:lpstr>
      <vt:lpstr>Wingdings</vt:lpstr>
      <vt:lpstr>Wingdings 2</vt:lpstr>
      <vt:lpstr>Urban</vt:lpstr>
      <vt:lpstr>What did I have my hands in at Rand McNally?</vt:lpstr>
      <vt:lpstr>The Deets </vt:lpstr>
      <vt:lpstr>Print Advertising: Trucking </vt:lpstr>
      <vt:lpstr>Print &amp; Radio Advertising: Trucking </vt:lpstr>
      <vt:lpstr>Print &amp; Online Advertising: Fleet Management  </vt:lpstr>
      <vt:lpstr>Collateral: Inside &amp; Outside Sales + Trade Shows </vt:lpstr>
      <vt:lpstr>PowerPoint Presentation</vt:lpstr>
      <vt:lpstr>Collateral: Inside &amp; Outside Sales + Trade Shows </vt:lpstr>
      <vt:lpstr>Collateral: Inside Sales &amp; Trade Shows</vt:lpstr>
      <vt:lpstr>PowerPoint Presentation</vt:lpstr>
      <vt:lpstr>Collateral: Retail POP</vt:lpstr>
      <vt:lpstr>Emails: Promotional</vt:lpstr>
      <vt:lpstr>Email: Newsletters</vt:lpstr>
      <vt:lpstr>Email: Newsletters &amp; Updates</vt:lpstr>
      <vt:lpstr>Web/Landing Pages</vt:lpstr>
      <vt:lpstr>Web/Landing Pages</vt:lpstr>
      <vt:lpstr>Web/Landing Pages</vt:lpstr>
      <vt:lpstr>Web/Product Pages </vt:lpstr>
      <vt:lpstr>Web/Product Pages </vt:lpstr>
      <vt:lpstr>Web/Product Pages </vt:lpstr>
      <vt:lpstr>Web/Product Pages </vt:lpstr>
      <vt:lpstr>Video Scripting: Retail POP Kiosk</vt:lpstr>
      <vt:lpstr>User Documentation</vt:lpstr>
      <vt:lpstr>Customer Support</vt:lpstr>
      <vt:lpstr>Thanks for tuning in!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sacosta</dc:creator>
  <cp:lastModifiedBy>Acosta, Sonia</cp:lastModifiedBy>
  <cp:revision>60</cp:revision>
  <dcterms:created xsi:type="dcterms:W3CDTF">2013-10-14T21:42:03Z</dcterms:created>
  <dcterms:modified xsi:type="dcterms:W3CDTF">2016-04-29T18:50:57Z</dcterms:modified>
</cp:coreProperties>
</file>